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2090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460e64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等比中项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d77f99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等比数列的性质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8d8926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上分点6 等比数列的实际应用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a0b593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等比数列的概念及应用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595ee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等比数列的通项公式的应用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817ccc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等比数列的函数特性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8_1#35bc59605?vop=1&amp;pid=9c595ee7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8_1#35bc59605?vop=1&amp;pid=9c595ee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9_1#35bc59605.bracket?vop=1&amp;pid=9c595ee78&amp;color=0,0,0&amp;vpa=5&amp;vtp=1"/>
          <p:cNvSpPr/>
          <p:nvPr/>
        </p:nvSpPr>
        <p:spPr>
          <a:xfrm>
            <a:off x="754351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8_2#35bc59605.choices?vop=1&amp;pid=9c595ee78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0_1#35bc59605?vop=1&amp;pid=9c595ee78&amp;color=0,0,0&amp;vtp=1&amp;bbb=1"/>
              <p:cNvSpPr/>
              <p:nvPr/>
            </p:nvSpPr>
            <p:spPr>
              <a:xfrm>
                <a:off x="832104" y="2240280"/>
                <a:ext cx="10533888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20_1#35bc59605?vop=1&amp;pid=9c595ee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191959"/>
              </a:xfrm>
              <a:prstGeom prst="rect">
                <a:avLst/>
              </a:prstGeom>
              <a:blipFill>
                <a:blip r:embed="rId4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1_1#b0062d75c?vop=1&amp;pid=9c595ee7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21_1#b0062d75c?vop=1&amp;pid=9c595ee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b0062d75c.bracket?vop=1&amp;pid=9c595ee78&amp;color=0,0,0&amp;vpa=6&amp;vtp=1"/>
          <p:cNvSpPr/>
          <p:nvPr/>
        </p:nvSpPr>
        <p:spPr>
          <a:xfrm>
            <a:off x="8349710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21_2#b0062d75c.choices?vop=1&amp;pid=9c595ee78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3_1#b0062d75c?vop=1&amp;pid=9c595ee78&amp;color=0,0,0&amp;vtp=1&amp;bbb=1"/>
              <p:cNvSpPr/>
              <p:nvPr/>
            </p:nvSpPr>
            <p:spPr>
              <a:xfrm>
                <a:off x="832104" y="2240280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23_1#b0062d75c?vop=1&amp;pid=9c595ee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772859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4_1#f7f83aeab?vop=1&amp;pid=9c595ee7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24_1#f7f83aeab?vop=1&amp;pid=9c595ee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f7f83aeab.bracket?vop=1&amp;pid=9c595ee78&amp;color=0,0,0&amp;vpa=7&amp;vtp=1"/>
          <p:cNvSpPr/>
          <p:nvPr/>
        </p:nvSpPr>
        <p:spPr>
          <a:xfrm>
            <a:off x="8171466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4_2#f7f83aeab.choices?vop=1&amp;pid=9c595ee78&amp;color=0,0,0&amp;vtp=1&amp;bbb=1"/>
              <p:cNvSpPr/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23947" algn="l"/>
                    <a:tab pos="5171694" algn="l"/>
                    <a:tab pos="7986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4_2#f7f83aeab.choices?vop=1&amp;pid=9c595ee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6_1#f7f83aeab?vop=1&amp;pid=9c595ee78&amp;color=0,0,0&amp;vtp=1&amp;bbb=1&amp;hb=1"/>
              <p:cNvSpPr/>
              <p:nvPr/>
            </p:nvSpPr>
            <p:spPr>
              <a:xfrm>
                <a:off x="832104" y="2413191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26_1#f7f83aeab?vop=1&amp;pid=9c595ee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3191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7_1#a4f9b2d2c?vop=1&amp;pid=9c595ee78&amp;color=0,0,0&amp;vtp=1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前3项的积为27，则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27_1#a4f9b2d2c?vop=1&amp;pid=9c595ee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8_1#a4f9b2d2c.bracket?vop=1&amp;pid=9c595ee78&amp;color=0,0,0&amp;vpa=8&amp;vtp=1"/>
          <p:cNvSpPr/>
          <p:nvPr/>
        </p:nvSpPr>
        <p:spPr>
          <a:xfrm>
            <a:off x="6963188" y="1762252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7_2#a4f9b2d2c.choices?vop=1&amp;pid=9c595ee78&amp;color=0,0,0&amp;vtp=1&amp;bbb=1"/>
              <p:cNvSpPr/>
              <p:nvPr/>
            </p:nvSpPr>
            <p:spPr>
              <a:xfrm>
                <a:off x="832104" y="2095500"/>
                <a:ext cx="10533888" cy="4615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636647" algn="l"/>
                    <a:tab pos="5235194" algn="l"/>
                    <a:tab pos="7922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7_2#a4f9b2d2c.choices?vop=1&amp;pid=9c595ee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500"/>
                <a:ext cx="10533888" cy="461518"/>
              </a:xfrm>
              <a:prstGeom prst="rect">
                <a:avLst/>
              </a:prstGeom>
              <a:blipFill>
                <a:blip r:embed="rId4"/>
                <a:stretch>
                  <a:fillRect l="-1389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9_1#a4f9b2d2c?vop=1&amp;pid=9c595ee78&amp;color=0,0,0&amp;vtp=1&amp;bbb=1"/>
              <p:cNvSpPr/>
              <p:nvPr/>
            </p:nvSpPr>
            <p:spPr>
              <a:xfrm>
                <a:off x="832104" y="2557843"/>
                <a:ext cx="10533888" cy="29247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.由题可知，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时等号成立,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29_1#a4f9b2d2c?vop=1&amp;pid=9c595ee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57843"/>
                <a:ext cx="10533888" cy="2924747"/>
              </a:xfrm>
              <a:prstGeom prst="rect">
                <a:avLst/>
              </a:prstGeom>
              <a:blipFill>
                <a:blip r:embed="rId5"/>
                <a:stretch>
                  <a:fillRect l="-1389" b="-16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0_1#73d49e79b?vop=1&amp;pid=9c595ee7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0_1#73d49e79b?vop=1&amp;pid=9c595ee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31_1#6c2ffc631?vop=1&amp;pid=73d49e79b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31_1#6c2ffc631?vop=1&amp;pid=73d49e7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32_1#6c2ffc631?vop=1&amp;pid=73d49e79b&amp;color=0,0,0&amp;vtp=1&amp;bbb=1"/>
              <p:cNvSpPr/>
              <p:nvPr/>
            </p:nvSpPr>
            <p:spPr>
              <a:xfrm>
                <a:off x="832104" y="233254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32_1#6c2ffc631?vop=1&amp;pid=73d49e7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254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33_1#c9c21e1d2?vop=1&amp;pid=73d49e79b&amp;color=0,0,0&amp;vtp=1&amp;bbb=1"/>
              <p:cNvSpPr/>
              <p:nvPr/>
            </p:nvSpPr>
            <p:spPr>
              <a:xfrm>
                <a:off x="832104" y="274783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BD.33_1#c9c21e1d2?vop=1&amp;pid=73d49e7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7835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34_1#c9c21e1d2?vop=1&amp;pid=73d49e79b&amp;color=0,0,0&amp;vtp=1&amp;bbb=1"/>
              <p:cNvSpPr/>
              <p:nvPr/>
            </p:nvSpPr>
            <p:spPr>
              <a:xfrm>
                <a:off x="832104" y="312115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+1=2≠0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是首项为2，公比为3的等比数列.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7_AN.34_1#c9c21e1d2?vop=1&amp;pid=73d49e7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1152"/>
                <a:ext cx="10533888" cy="773430"/>
              </a:xfrm>
              <a:prstGeom prst="rect">
                <a:avLst/>
              </a:prstGeom>
              <a:blipFill>
                <a:blip r:embed="rId7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7_BD.35_1#4284c6e33?vop=1&amp;pid=73d49e79b&amp;color=0,0,0&amp;vtp=1&amp;bbb=1"/>
              <p:cNvSpPr/>
              <p:nvPr/>
            </p:nvSpPr>
            <p:spPr>
              <a:xfrm>
                <a:off x="832104" y="394481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7_BD.35_1#4284c6e33?vop=1&amp;pid=73d49e7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4810"/>
                <a:ext cx="10533888" cy="363855"/>
              </a:xfrm>
              <a:prstGeom prst="rect">
                <a:avLst/>
              </a:prstGeom>
              <a:blipFill>
                <a:blip r:embed="rId8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7_AN.36_1#4284c6e33?vop=1&amp;pid=73d49e79b&amp;color=0,0,0&amp;vtp=1&amp;bbb=1"/>
              <p:cNvSpPr/>
              <p:nvPr/>
            </p:nvSpPr>
            <p:spPr>
              <a:xfrm>
                <a:off x="832104" y="4318127"/>
                <a:ext cx="10533888" cy="7729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【解】由（2）知，数列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是首项为2，公比为3的等比数列，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7_AN.36_1#4284c6e33?vop=1&amp;pid=73d49e7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18127"/>
                <a:ext cx="10533888" cy="772986"/>
              </a:xfrm>
              <a:prstGeom prst="rect">
                <a:avLst/>
              </a:prstGeom>
              <a:blipFill>
                <a:blip r:embed="rId9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7_1#aae31c6ce?vop=1&amp;pid=0817ccc09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，设甲：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则甲是乙的(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7_1#aae31c6ce?vop=1&amp;pid=0817ccc0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8_1#aae31c6ce.bracket?vop=1&amp;pid=0817ccc09&amp;color=0,0,0&amp;vpa=9&amp;vtp=1"/>
          <p:cNvSpPr/>
          <p:nvPr/>
        </p:nvSpPr>
        <p:spPr>
          <a:xfrm>
            <a:off x="9389904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37_2#aae31c6ce.choices?vop=1&amp;pid=0817ccc09&amp;color=0,0,0&amp;vtp=1&amp;bbb=1"/>
          <p:cNvSpPr/>
          <p:nvPr/>
        </p:nvSpPr>
        <p:spPr>
          <a:xfrm>
            <a:off x="832104" y="187579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9_1#aae31c6ce?vop=1&amp;pid=0817ccc09&amp;color=0,0,0&amp;vtp=1&amp;bbb=1"/>
              <p:cNvSpPr/>
              <p:nvPr/>
            </p:nvSpPr>
            <p:spPr>
              <a:xfrm>
                <a:off x="832104" y="2657475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不是递增数列，充分性不成立；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不成立，必要性不成立.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以甲是乙的既不充分也不必要条件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39_1#aae31c6ce?vop=1&amp;pid=0817ccc0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7475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0_1#f8df9390a?vop=1&amp;pid=0817ccc09&amp;color=0,0,0&amp;vtp=1&amp;bt=1&amp;bbb=1&amp;hb=1"/>
              <p:cNvSpPr/>
              <p:nvPr/>
            </p:nvSpPr>
            <p:spPr>
              <a:xfrm>
                <a:off x="832104" y="1508760"/>
                <a:ext cx="10533888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是各项均为正数的等比数列，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项积，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0_1#f8df9390a?vop=1&amp;pid=0817ccc0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82955"/>
              </a:xfrm>
              <a:prstGeom prst="rect">
                <a:avLst/>
              </a:prstGeom>
              <a:blipFill>
                <a:blip r:embed="rId3"/>
                <a:stretch>
                  <a:fillRect l="-1389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1_1#f8df9390a.bracket?vop=1&amp;pid=0817ccc09&amp;color=0,0,0&amp;vpa=10&amp;vtp=1"/>
          <p:cNvSpPr/>
          <p:nvPr/>
        </p:nvSpPr>
        <p:spPr>
          <a:xfrm>
            <a:off x="1472660" y="19272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40_2#f8df9390a.choices?vop=1&amp;pid=0817ccc09&amp;color=0,0,0&amp;vtp=1&amp;bbb=1"/>
          <p:cNvSpPr/>
          <p:nvPr/>
        </p:nvSpPr>
        <p:spPr>
          <a:xfrm>
            <a:off x="832104" y="233959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2_1#f8df9390a?vop=1&amp;pid=0817ccc09&amp;color=0,0,0&amp;vtp=1&amp;bbb=1"/>
              <p:cNvSpPr/>
              <p:nvPr/>
            </p:nvSpPr>
            <p:spPr>
              <a:xfrm>
                <a:off x="832104" y="2712909"/>
                <a:ext cx="10533888" cy="2170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63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∈{1,2,3,4,5,6}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42_1#f8df9390a?vop=1&amp;pid=0817ccc0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12909"/>
                <a:ext cx="10533888" cy="2170430"/>
              </a:xfrm>
              <a:prstGeom prst="rect">
                <a:avLst/>
              </a:prstGeom>
              <a:blipFill>
                <a:blip r:embed="rId4"/>
                <a:stretch>
                  <a:fillRect l="-1389" b="-6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3_1#e2cb40037?vop=1&amp;pid=8460e648c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3_1#e2cb40037?vop=1&amp;pid=8460e648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4_1#e2cb40037.bracket?vop=1&amp;pid=8460e648c&amp;color=0,0,0&amp;vpa=11&amp;vtp=1"/>
          <p:cNvSpPr/>
          <p:nvPr/>
        </p:nvSpPr>
        <p:spPr>
          <a:xfrm>
            <a:off x="7033545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3_2#e2cb40037.choices?vop=1&amp;pid=8460e648c&amp;color=0,0,0&amp;vtp=1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77897" algn="l"/>
                    <a:tab pos="4930394" algn="l"/>
                    <a:tab pos="7751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或9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或9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3_2#e2cb40037.choices?vop=1&amp;pid=8460e64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5_1#e2cb40037?vop=1&amp;pid=8460e648c&amp;color=0,0,0&amp;vtp=1&amp;bbb=1"/>
              <p:cNvSpPr/>
              <p:nvPr/>
            </p:nvSpPr>
            <p:spPr>
              <a:xfrm>
                <a:off x="832104" y="229108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知在等比数列中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同号，所以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45_1#e2cb40037?vop=1&amp;pid=8460e64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6_1#70fd72978?vop=1&amp;pid=8460e648c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已知2既是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的等差中项，又是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的等比中项，则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的等比中项为(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6_1#70fd72978?vop=1&amp;pid=8460e648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7_1#70fd72978.bracket?vop=1&amp;pid=8460e648c&amp;color=0,0,0&amp;vpa=12&amp;vtp=1"/>
          <p:cNvSpPr/>
          <p:nvPr/>
        </p:nvSpPr>
        <p:spPr>
          <a:xfrm>
            <a:off x="9235346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6_2#70fd72978.choices?vop=1&amp;pid=8460e648c&amp;color=0,0,0&amp;vtp=1&amp;bbb=1"/>
              <p:cNvSpPr/>
              <p:nvPr/>
            </p:nvSpPr>
            <p:spPr>
              <a:xfrm>
                <a:off x="832104" y="1875790"/>
                <a:ext cx="10533888" cy="3871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541397" algn="l"/>
                    <a:tab pos="5222494" algn="l"/>
                    <a:tab pos="7890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6_2#70fd72978.choices?vop=1&amp;pid=8460e64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387160"/>
              </a:xfrm>
              <a:prstGeom prst="rect">
                <a:avLst/>
              </a:prstGeom>
              <a:blipFill>
                <a:blip r:embed="rId4"/>
                <a:stretch>
                  <a:fillRect l="-1389" b="-38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8_1#70fd72978?vop=1&amp;pid=8460e648c&amp;color=0,0,0&amp;vtp=1&amp;bbb=1"/>
              <p:cNvSpPr/>
              <p:nvPr/>
            </p:nvSpPr>
            <p:spPr>
              <a:xfrm>
                <a:off x="832104" y="2264156"/>
                <a:ext cx="10533888" cy="1255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【解析】因为2是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的等差中项，所以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的等比中项，所以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式联立,解得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的等比中项为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𝑚𝑛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48_1#70fd72978?vop=1&amp;pid=8460e64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4156"/>
                <a:ext cx="10533888" cy="1255459"/>
              </a:xfrm>
              <a:prstGeom prst="rect">
                <a:avLst/>
              </a:prstGeom>
              <a:blipFill>
                <a:blip r:embed="rId5"/>
                <a:stretch>
                  <a:fillRect l="-1389" b="-11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9_1#7f81c85cc?vop=1&amp;pid=7d77f99ac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9_1#7f81c85cc?vop=1&amp;pid=7d77f99a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0_1#7f81c85cc.bracket?vop=1&amp;pid=7d77f99ac&amp;color=0,0,0&amp;vpa=13&amp;vtp=1"/>
          <p:cNvSpPr/>
          <p:nvPr/>
        </p:nvSpPr>
        <p:spPr>
          <a:xfrm>
            <a:off x="752916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9_2#7f81c85cc.choices?vop=1&amp;pid=7d77f99ac&amp;color=0,0,0&amp;vtp=1&amp;bbb=1"/>
              <p:cNvSpPr/>
              <p:nvPr/>
            </p:nvSpPr>
            <p:spPr>
              <a:xfrm>
                <a:off x="832104" y="1875790"/>
                <a:ext cx="10533888" cy="3871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08072" algn="l"/>
                    <a:tab pos="5355844" algn="l"/>
                    <a:tab pos="81163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9_2#7f81c85cc.choices?vop=1&amp;pid=7d77f99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387160"/>
              </a:xfrm>
              <a:prstGeom prst="rect">
                <a:avLst/>
              </a:prstGeom>
              <a:blipFill>
                <a:blip r:embed="rId4"/>
                <a:stretch>
                  <a:fillRect l="-1389" b="-380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51_1#7f81c85cc?vop=1&amp;pid=7d77f99ac&amp;color=0,0,0&amp;vtp=1&amp;bbb=1"/>
          <p:cNvSpPr/>
          <p:nvPr/>
        </p:nvSpPr>
        <p:spPr>
          <a:xfrm>
            <a:off x="832104" y="2265109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中的等比数列序号和的性质化简求解即可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52_1#7f81c85cc?vop=1&amp;pid=7d77f99ac&amp;color=0,0,0&amp;vtp=1&amp;bbb=1"/>
              <p:cNvSpPr/>
              <p:nvPr/>
            </p:nvSpPr>
            <p:spPr>
              <a:xfrm>
                <a:off x="832104" y="2629599"/>
                <a:ext cx="10533888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52_1#7f81c85cc?vop=1&amp;pid=7d77f99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29599"/>
                <a:ext cx="10533888" cy="1230059"/>
              </a:xfrm>
              <a:prstGeom prst="rect">
                <a:avLst/>
              </a:prstGeom>
              <a:blipFill>
                <a:blip r:embed="rId5"/>
                <a:stretch>
                  <a:fillRect l="-1389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4f3fcf9a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f4f3fcf9a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3_1#fc053313f?vop=1&amp;pid=7d77f99ac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+2025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的两根,则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53_1#fc053313f?vop=1&amp;pid=7d77f99a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4_1#fc053313f.bracket?vop=1&amp;pid=7d77f99ac&amp;color=0,0,0&amp;vpa=14&amp;vtp=1"/>
          <p:cNvSpPr/>
          <p:nvPr/>
        </p:nvSpPr>
        <p:spPr>
          <a:xfrm>
            <a:off x="10193624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3_2#fc053313f.choices?vop=1&amp;pid=7d77f99ac&amp;color=0,0,0&amp;vtp=1&amp;bbb=1"/>
              <p:cNvSpPr/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477897" algn="l"/>
                    <a:tab pos="5273294" algn="l"/>
                    <a:tab pos="79162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53_2#fc053313f.choices?vop=1&amp;pid=7d77f99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55_1#fc053313f?vop=1&amp;pid=7d77f99ac&amp;color=0,0,0&amp;vtp=1&amp;bbb=1&amp;hb=1"/>
              <p:cNvSpPr/>
              <p:nvPr/>
            </p:nvSpPr>
            <p:spPr>
              <a:xfrm>
                <a:off x="832104" y="2402015"/>
                <a:ext cx="10533888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利用一元二次方程根与系数的关系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和与积的关系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中的性质可得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的正负判断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是正值还是负值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EX.55_1#fc053313f?vop=1&amp;pid=7d77f99a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2015"/>
                <a:ext cx="10533888" cy="782955"/>
              </a:xfrm>
              <a:prstGeom prst="rect">
                <a:avLst/>
              </a:prstGeom>
              <a:blipFill>
                <a:blip r:embed="rId5"/>
                <a:stretch>
                  <a:fillRect l="-1389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56_1#fc053313f?vop=1&amp;pid=7d77f99ac&amp;color=0,0,0&amp;vtp=1&amp;bbb=1"/>
              <p:cNvSpPr/>
              <p:nvPr/>
            </p:nvSpPr>
            <p:spPr>
              <a:xfrm>
                <a:off x="832104" y="3188081"/>
                <a:ext cx="10533888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【解析】根据一元二次方程根与系数的关系可得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因为等比数列的偶数项符号相同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都是负数，所以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56_1#fc053313f?vop=1&amp;pid=7d77f99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88081"/>
                <a:ext cx="10533888" cy="1230059"/>
              </a:xfrm>
              <a:prstGeom prst="rect">
                <a:avLst/>
              </a:prstGeom>
              <a:blipFill>
                <a:blip r:embed="rId6"/>
                <a:stretch>
                  <a:fillRect l="-1389" b="-108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57_1#fc053313f?vop=1&amp;pid=7d77f99ac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等比数列奇数项符号相同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偶数项符号相同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解题时注意符号的判断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的符号相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本题需要利用一元二次方程根与系数的关系判断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的符号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57_1#fc053313f?vop=1&amp;pid=7d77f99a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16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8_1#fd8bda4e5?vop=1&amp;pid=7d77f99ac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58_1#fd8bda4e5?vop=1&amp;pid=7d77f99a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9_1#fd8bda4e5.bracket?vop=1&amp;pid=7d77f99ac&amp;color=0,0,0&amp;vpa=15&amp;vtp=1&amp;bbb=1"/>
          <p:cNvSpPr/>
          <p:nvPr/>
        </p:nvSpPr>
        <p:spPr>
          <a:xfrm>
            <a:off x="6245892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8_2#fd8bda4e5.choices?vop=1&amp;pid=7d77f99ac&amp;color=0,0,0&amp;vtp=1&amp;bbb=1"/>
              <p:cNvSpPr/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58_2#fd8bda4e5.choices?vop=1&amp;pid=7d77f99a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60_1#fd8bda4e5?vop=1&amp;pid=7d77f99ac&amp;color=0,0,0&amp;vtp=1&amp;bbb=1&amp;hb=1"/>
          <p:cNvSpPr/>
          <p:nvPr/>
        </p:nvSpPr>
        <p:spPr>
          <a:xfrm>
            <a:off x="832104" y="347599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中的等比数列的性质和等比数列的定义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可分别判断各选项中的数列是否为等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比数列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1_1#fd8bda4e5?vop=1&amp;pid=7d77f99ac&amp;color=0,0,0&amp;vtp=1&amp;bt=1&amp;bbb=1&amp;hb=1"/>
              <p:cNvSpPr/>
              <p:nvPr/>
            </p:nvSpPr>
            <p:spPr>
              <a:xfrm>
                <a:off x="832104" y="1508760"/>
                <a:ext cx="10533888" cy="3796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≠±1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不是等比数列，故A错误.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中每一项都不为0，且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不是等比数列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中每一项都不为0，且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成等比数列，故D正确.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61_1#fd8bda4e5?vop=1&amp;pid=7d77f99a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96030"/>
              </a:xfrm>
              <a:prstGeom prst="rect">
                <a:avLst/>
              </a:prstGeom>
              <a:blipFill>
                <a:blip r:embed="rId3"/>
                <a:stretch>
                  <a:fillRect l="-1389" r="-2083" b="-36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2_1#546d9f1f8?vop=1&amp;pid=c8d892658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一种专门占据内存的计算机病毒开机时占据内存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，然后每3秒自身复制一次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，复制后所占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内存是原来的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2倍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，那么开机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秒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，该病毒占据内存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GB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GB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MB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62_1#546d9f1f8?vop=1&amp;pid=c8d8926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27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3_1#546d9f1f8.blank?vop=1&amp;pid=c8d892658&amp;color=0,0,0&amp;vpa=16&amp;vtp=1&amp;bbb=1"/>
          <p:cNvSpPr/>
          <p:nvPr/>
        </p:nvSpPr>
        <p:spPr>
          <a:xfrm>
            <a:off x="3701510" y="187642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39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64_1#546d9f1f8?vop=1&amp;pid=c8d892658&amp;color=0,0,0&amp;vtp=1&amp;bbb=1&amp;hb=1"/>
              <p:cNvSpPr/>
              <p:nvPr/>
            </p:nvSpPr>
            <p:spPr>
              <a:xfrm>
                <a:off x="832104" y="227977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【解析】设病毒复制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次所占内存的大小为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,即病毒共复制了13次.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所需时间为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13×3=39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（秒）.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64_1#546d9f1f8?vop=1&amp;pid=c8d8926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r="-463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5_1#b84ea715a?vop=1&amp;pid=c8d892658&amp;color=0,0,0&amp;vtp=1&amp;bt=1&amp;bbb=1&amp;hb=1"/>
              <p:cNvSpPr/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为响应“绿水青山就是金山银山”的号召，我国某西部地区计划进行沙漠治理.已知该地区有土地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平方千米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是沙漠，剩余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则为绿洲，从今年起，该地区进行绿化改造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，每年把原有沙漠的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改造为绿洲，同时原有绿洲的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被沙漠所侵蚀又变成沙漠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，则至少经过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结果用整数表示）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绿洲面积可超过总土地面积的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60%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（参考数据：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2≈0.301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65_1#b84ea715a?vop=1&amp;pid=c8d8926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1215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6_1#b84ea715a.blank?vop=1&amp;pid=c8d892658&amp;color=0,0,0&amp;vpa=17&amp;vtp=1"/>
          <p:cNvSpPr/>
          <p:nvPr/>
        </p:nvSpPr>
        <p:spPr>
          <a:xfrm>
            <a:off x="8483060" y="2316480"/>
            <a:ext cx="30003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67_1#b84ea715a?vop=1&amp;pid=c8d892658&amp;color=0,0,0&amp;vtp=1&amp;bt=1&amp;bbb=1&amp;hb=1"/>
              <p:cNvSpPr/>
              <p:nvPr/>
            </p:nvSpPr>
            <p:spPr>
              <a:xfrm>
                <a:off x="832104" y="1508760"/>
                <a:ext cx="10533888" cy="452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【解析】设今年绿洲面积为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万平方千米，从今年起第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年后绿洲面积为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万平方千米.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=(1−0.04)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)×0.16=0.8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+0.16=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，两边取常用对数，则有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2−(1−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2−(1−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2×0.301−1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3×0.301−1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−0.398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−0.097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&gt;5.1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，故至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少经过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5年，绿洲面积可超过总土地面积的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67_1#b84ea715a?vop=1&amp;pid=c8d8926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26280"/>
              </a:xfrm>
              <a:prstGeom prst="rect">
                <a:avLst/>
              </a:prstGeom>
              <a:blipFill>
                <a:blip r:embed="rId3"/>
                <a:stretch>
                  <a:fillRect l="-1389" t="-1078" r="-521" b="-3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8_1#e4bb3ec49?vop=1&amp;pid=4729b8732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68_1#e4bb3ec49?vop=1&amp;pid=4729b873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9_1#e4bb3ec49.bracket?vop=1&amp;pid=4729b8732&amp;color=0,0,0&amp;vpa=18&amp;vtp=1"/>
          <p:cNvSpPr/>
          <p:nvPr/>
        </p:nvSpPr>
        <p:spPr>
          <a:xfrm>
            <a:off x="8928385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68_2#e4bb3ec49.choices?vop=1&amp;pid=4729b8732&amp;color=0,0,0&amp;vtp=1&amp;bbb=1"/>
          <p:cNvSpPr/>
          <p:nvPr/>
        </p:nvSpPr>
        <p:spPr>
          <a:xfrm>
            <a:off x="832104" y="1447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27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70_1#e4bb3ec49?vop=1&amp;pid=4729b8732&amp;color=0,0,0&amp;vtp=1&amp;bbb=1"/>
              <p:cNvSpPr/>
              <p:nvPr/>
            </p:nvSpPr>
            <p:spPr>
              <a:xfrm>
                <a:off x="832104" y="1811520"/>
                <a:ext cx="10533888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70_1#e4bb3ec49?vop=1&amp;pid=4729b87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1520"/>
                <a:ext cx="10533888" cy="1191959"/>
              </a:xfrm>
              <a:prstGeom prst="rect">
                <a:avLst/>
              </a:prstGeom>
              <a:blipFill>
                <a:blip r:embed="rId4"/>
                <a:stretch>
                  <a:fillRect l="-1389" r="-2083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1_1#b436ed375?vop=1&amp;pid=4729b8732&amp;color=0,0,0&amp;vtp=1&amp;bt=1&amp;bbb=1&amp;hb=1"/>
              <p:cNvSpPr/>
              <p:nvPr/>
            </p:nvSpPr>
            <p:spPr>
              <a:xfrm>
                <a:off x="832104" y="1080000"/>
                <a:ext cx="10533888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是等比数列，则“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1_1#b436ed375?vop=1&amp;pid=4729b873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82955"/>
              </a:xfrm>
              <a:prstGeom prst="rect">
                <a:avLst/>
              </a:prstGeom>
              <a:blipFill>
                <a:blip r:embed="rId3"/>
                <a:stretch>
                  <a:fillRect l="-1389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2_1#b436ed375.bracket?vop=1&amp;pid=4729b8732&amp;color=0,0,0&amp;vpa=19&amp;vtp=1"/>
          <p:cNvSpPr/>
          <p:nvPr/>
        </p:nvSpPr>
        <p:spPr>
          <a:xfrm>
            <a:off x="1015460" y="1506657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71_2#b436ed375.choices?vop=1&amp;pid=4729b8732&amp;color=0,0,0&amp;vtp=1&amp;bbb=1"/>
          <p:cNvSpPr/>
          <p:nvPr/>
        </p:nvSpPr>
        <p:spPr>
          <a:xfrm>
            <a:off x="832104" y="1909311"/>
            <a:ext cx="10533888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73_1#b436ed375?vop=1&amp;pid=4729b8732&amp;color=0,0,0&amp;vtp=1&amp;bbb=1"/>
              <p:cNvSpPr/>
              <p:nvPr/>
            </p:nvSpPr>
            <p:spPr>
              <a:xfrm>
                <a:off x="832104" y="2677914"/>
                <a:ext cx="10533888" cy="28266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时，无法得出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”不是“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”的充分条件；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”的必要条件.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”的必要不充分条件.故选B.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73_1#b436ed375?vop=1&amp;pid=4729b87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77914"/>
                <a:ext cx="10533888" cy="2826639"/>
              </a:xfrm>
              <a:prstGeom prst="rect">
                <a:avLst/>
              </a:prstGeom>
              <a:blipFill>
                <a:blip r:embed="rId4"/>
                <a:stretch>
                  <a:fillRect l="-1389" r="-289" b="-43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4_1#7798eb2f9?vop=1&amp;pid=4729b8732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在正项等比数列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4_1#7798eb2f9?vop=1&amp;pid=4729b873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7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5_1#7798eb2f9.bracket?vop=1&amp;pid=4729b8732&amp;color=0,0,0&amp;vpa=20&amp;vtp=1"/>
          <p:cNvSpPr/>
          <p:nvPr/>
        </p:nvSpPr>
        <p:spPr>
          <a:xfrm>
            <a:off x="23870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4_2#7798eb2f9.choices?vop=1&amp;pid=4729b8732&amp;color=0,0,0&amp;vtp=1&amp;bbb=1"/>
              <p:cNvSpPr/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4422" algn="l"/>
                    <a:tab pos="5368544" algn="l"/>
                    <a:tab pos="8135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(−∞,16]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(−∞,−16]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(−∞,−20]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74_2#7798eb2f9.choices?vop=1&amp;pid=4729b87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76_1#7798eb2f9?vop=1&amp;pid=4729b8732&amp;color=0,0,0&amp;vtp=1&amp;bbb=1"/>
              <p:cNvSpPr/>
              <p:nvPr/>
            </p:nvSpPr>
            <p:spPr>
              <a:xfrm>
                <a:off x="832104" y="2253607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(−∞,−16]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76_1#7798eb2f9?vop=1&amp;pid=4729b87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3607"/>
                <a:ext cx="10533888" cy="2446655"/>
              </a:xfrm>
              <a:prstGeom prst="rect">
                <a:avLst/>
              </a:prstGeom>
              <a:blipFill>
                <a:blip r:embed="rId5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be2d908b.fixed?pid=f4f3fcf9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等比数列的概念及其通项公式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7_1#e77f427e3?vop=1&amp;pid=4729b8732&amp;color=0,0,0&amp;vtp=1&amp;bt=1&amp;bbb=1&amp;hb=1"/>
              <p:cNvSpPr/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，则下列结论正确的是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7_1#e77f427e3?vop=1&amp;pid=4729b873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blipFill>
                <a:blip r:embed="rId3"/>
                <a:stretch>
                  <a:fillRect l="-139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77_1#e77f427e3?vop=1&amp;pid=4729b8732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3177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78_1#e77f427e3.bracket?vop=1&amp;pid=4729b8732&amp;color=0,0,0&amp;vpa=21&amp;vtp=1&amp;bbb=1"/>
          <p:cNvSpPr/>
          <p:nvPr/>
        </p:nvSpPr>
        <p:spPr>
          <a:xfrm>
            <a:off x="1015460" y="14857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7_2#e77f427e3.choices?vop=1&amp;pid=4729b8732&amp;color=0,0,0&amp;vtp=1&amp;bbb=1"/>
              <p:cNvSpPr/>
              <p:nvPr/>
            </p:nvSpPr>
            <p:spPr>
              <a:xfrm>
                <a:off x="832104" y="1851017"/>
                <a:ext cx="10533888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77_2#e77f427e3.choices?vop=1&amp;pid=4729b87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782955"/>
              </a:xfrm>
              <a:prstGeom prst="rect">
                <a:avLst/>
              </a:prstGeom>
              <a:blipFill>
                <a:blip r:embed="rId5"/>
                <a:stretch>
                  <a:fillRect l="-1389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9_1#e77f427e3?vop=1&amp;pid=4729b8732&amp;color=0,0,0&amp;vtp=1&amp;bt=1&amp;bbb=1"/>
              <p:cNvSpPr/>
              <p:nvPr/>
            </p:nvSpPr>
            <p:spPr>
              <a:xfrm>
                <a:off x="832104" y="1080000"/>
                <a:ext cx="10533888" cy="44535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【解析】对于A选项，由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C选项，由A选项分析知，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述两个等式作差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不是等比数列，故C错误.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D选项，由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是以4为首项，2为公比的等比数列，故D正确.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B选项，由D选项分析可知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为递增数列，即数列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为递增数列，故B正确.故选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79_1#e77f427e3?vop=1&amp;pid=4729b873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53509"/>
              </a:xfrm>
              <a:prstGeom prst="rect">
                <a:avLst/>
              </a:prstGeom>
              <a:blipFill>
                <a:blip r:embed="rId3"/>
                <a:stretch>
                  <a:fillRect l="-1389" t="-547" b="-1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80_1#b9f11bc76?vop=1&amp;pid=4729b8732&amp;color=0,0,0&amp;vtp=1&amp;bt=1&amp;bbb=1"/>
              <p:cNvSpPr/>
              <p:nvPr/>
            </p:nvSpPr>
            <p:spPr>
              <a:xfrm>
                <a:off x="832104" y="1080000"/>
                <a:ext cx="10533888" cy="1417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时，总有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algn="l" latinLnBrk="1">
                  <a:lnSpc>
                    <a:spcPts val="9300"/>
                  </a:lnSpc>
                </a:pP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52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80_1#b9f11bc76?vop=1&amp;pid=4729b873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417447"/>
              </a:xfrm>
              <a:prstGeom prst="rect">
                <a:avLst/>
              </a:prstGeom>
              <a:blipFill>
                <a:blip r:embed="rId3"/>
                <a:stretch>
                  <a:fillRect l="-1389" b="-60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81_1#b9f11bc76.blank?vop=1&amp;pid=4729b8732&amp;color=0,0,0&amp;vpa=22&amp;vtp=1&amp;bbb=1&amp;rh=68.95504"/>
              <p:cNvSpPr/>
              <p:nvPr/>
            </p:nvSpPr>
            <p:spPr>
              <a:xfrm>
                <a:off x="874966" y="1508497"/>
                <a:ext cx="1757172" cy="8757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69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4×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−3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≥3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81_1#b9f11bc76.blank?vop=1&amp;pid=4729b8732&amp;color=0,0,0&amp;vpa=22&amp;vtp=1&amp;bbb=1&amp;rh=68.9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966" y="1508497"/>
                <a:ext cx="1757172" cy="875729"/>
              </a:xfrm>
              <a:prstGeom prst="rect">
                <a:avLst/>
              </a:prstGeom>
              <a:blipFill>
                <a:blip r:embed="rId4"/>
                <a:stretch>
                  <a:fillRect b="-6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82_1#b9f11bc76?vop=1&amp;pid=4729b8732&amp;color=0,0,0&amp;vtp=1&amp;bbb=1"/>
              <p:cNvSpPr/>
              <p:nvPr/>
            </p:nvSpPr>
            <p:spPr>
              <a:xfrm>
                <a:off x="832104" y="2498272"/>
                <a:ext cx="10533888" cy="307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两式相减可得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是以4为首项，3为公比的等比数列，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均不满足上式,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≥3.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82_1#b9f11bc76?vop=1&amp;pid=4729b873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98272"/>
                <a:ext cx="10533888" cy="3073400"/>
              </a:xfrm>
              <a:prstGeom prst="rect">
                <a:avLst/>
              </a:prstGeom>
              <a:blipFill>
                <a:blip r:embed="rId5"/>
                <a:stretch>
                  <a:fillRect l="-1389" b="-1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3_1#5c910dadc?vop=1&amp;pid=4729b8732&amp;color=0,0,0&amp;vtp=1&amp;bt=1&amp;bbb=1"/>
              <p:cNvSpPr/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,2,3,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83_1#5c910dadc?vop=1&amp;pid=4729b873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84_1#2a9d35bd6?vop=1&amp;pid=5c910dadc&amp;color=0,0,0&amp;vtp=1&amp;bbb=1"/>
              <p:cNvSpPr/>
              <p:nvPr/>
            </p:nvSpPr>
            <p:spPr>
              <a:xfrm>
                <a:off x="832104" y="1606479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（1）计算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84_1#2a9d35bd6?vop=1&amp;pid=5c910da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6479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85_1#2a9d35bd6?vop=1&amp;pid=5c910dadc&amp;color=0,0,0&amp;vtp=1&amp;bbb=1"/>
              <p:cNvSpPr/>
              <p:nvPr/>
            </p:nvSpPr>
            <p:spPr>
              <a:xfrm>
                <a:off x="832104" y="1970969"/>
                <a:ext cx="10533888" cy="9387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85_1#2a9d35bd6?vop=1&amp;pid=5c910da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0969"/>
                <a:ext cx="10533888" cy="938721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86_1#3e5ac42ed?vop=1&amp;pid=5c910dadc&amp;color=0,0,0&amp;vtp=1&amp;bbb=1"/>
              <p:cNvSpPr/>
              <p:nvPr/>
            </p:nvSpPr>
            <p:spPr>
              <a:xfrm>
                <a:off x="832104" y="2911976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，求证：数列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BD.86_1#3e5ac42ed?vop=1&amp;pid=5c910da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11976"/>
                <a:ext cx="10533888" cy="584200"/>
              </a:xfrm>
              <a:prstGeom prst="rect">
                <a:avLst/>
              </a:prstGeom>
              <a:blipFill>
                <a:blip r:embed="rId6"/>
                <a:stretch>
                  <a:fillRect l="-1389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87_1#3e5ac42ed?vop=1&amp;pid=5c910dadc&amp;color=0,0,0&amp;vtp=1&amp;bbb=1&amp;hb=1"/>
              <p:cNvSpPr/>
              <p:nvPr/>
            </p:nvSpPr>
            <p:spPr>
              <a:xfrm>
                <a:off x="832104" y="3496176"/>
                <a:ext cx="10533888" cy="162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是首项为1,公比为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N.87_1#3e5ac42ed?vop=1&amp;pid=5c910da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96176"/>
                <a:ext cx="10533888" cy="1625600"/>
              </a:xfrm>
              <a:prstGeom prst="rect">
                <a:avLst/>
              </a:prstGeom>
              <a:blipFill>
                <a:blip r:embed="rId7"/>
                <a:stretch>
                  <a:fillRect l="-1389" r="-2546" b="-3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88_1#943d25d4b?vop=1&amp;pid=5c910dadc&amp;color=0,0,0&amp;vtp=1&amp;bt=1&amp;bbb=1"/>
              <p:cNvSpPr/>
              <p:nvPr/>
            </p:nvSpPr>
            <p:spPr>
              <a:xfrm>
                <a:off x="832104" y="108000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88_1#943d25d4b?vop=1&amp;pid=5c910dad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89_1#943d25d4b?vop=1&amp;pid=5c910dadc&amp;color=0,0,0&amp;vtp=1&amp;bbb=1"/>
              <p:cNvSpPr/>
              <p:nvPr/>
            </p:nvSpPr>
            <p:spPr>
              <a:xfrm>
                <a:off x="832104" y="1608765"/>
                <a:ext cx="10533888" cy="3398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【证明】由（2）可得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，对于任意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89_1#943d25d4b?vop=1&amp;pid=5c910da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8765"/>
                <a:ext cx="10533888" cy="3398838"/>
              </a:xfrm>
              <a:prstGeom prst="rect">
                <a:avLst/>
              </a:prstGeom>
              <a:blipFill>
                <a:blip r:embed="rId4"/>
                <a:stretch>
                  <a:fillRect l="-1389" b="-2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0_1#ac5517aa7?vop=1&amp;pid=4729b8732&amp;color=0,0,0&amp;vtp=1&amp;bt=1&amp;bbb=1"/>
              <p:cNvSpPr/>
              <p:nvPr/>
            </p:nvSpPr>
            <p:spPr>
              <a:xfrm>
                <a:off x="832104" y="108000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90_1#ac5517aa7?vop=1&amp;pid=4729b873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90_1#ac5517aa7?vop=1&amp;pid=4729b8732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17994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91_1#b8f1b0c7b?vop=1&amp;pid=ac5517aa7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的值，并求出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的递推关系；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91_1#b8f1b0c7b?vop=1&amp;pid=ac5517a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92_1#b8f1b0c7b?vop=1&amp;pid=ac5517aa7&amp;color=0,0,0&amp;vtp=1&amp;bbb=1"/>
              <p:cNvSpPr/>
              <p:nvPr/>
            </p:nvSpPr>
            <p:spPr>
              <a:xfrm>
                <a:off x="832104" y="186181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−3×1−3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−3①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−1)−3②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时，满足上式，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92_1#b8f1b0c7b?vop=1&amp;pid=ac5517a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2030730"/>
              </a:xfrm>
              <a:prstGeom prst="rect">
                <a:avLst/>
              </a:prstGeom>
              <a:blipFill>
                <a:blip r:embed="rId6"/>
                <a:stretch>
                  <a:fillRect l="-1389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BD.93_1#397dbc9aa?vop=1&amp;pid=ac5517aa7&amp;color=0,0,0&amp;vtp=1&amp;bbb=1"/>
              <p:cNvSpPr/>
              <p:nvPr/>
            </p:nvSpPr>
            <p:spPr>
              <a:xfrm>
                <a:off x="832104" y="3941754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是等比数列，并求出数列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BD.93_1#397dbc9aa?vop=1&amp;pid=ac5517a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1754"/>
                <a:ext cx="10533888" cy="363855"/>
              </a:xfrm>
              <a:prstGeom prst="rect">
                <a:avLst/>
              </a:prstGeom>
              <a:blipFill>
                <a:blip r:embed="rId7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94_1#397dbc9aa?vop=1&amp;pid=ac5517aa7&amp;color=0,0,0&amp;vtp=1&amp;bbb=1&amp;hb=1"/>
              <p:cNvSpPr/>
              <p:nvPr/>
            </p:nvSpPr>
            <p:spPr>
              <a:xfrm>
                <a:off x="832104" y="4315071"/>
                <a:ext cx="10533888" cy="11920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+3=6≠0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是以6为首项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+3=6×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6_AN.94_1#397dbc9aa?vop=1&amp;pid=ac5517aa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15071"/>
                <a:ext cx="10533888" cy="1192086"/>
              </a:xfrm>
              <a:prstGeom prst="rect">
                <a:avLst/>
              </a:prstGeom>
              <a:blipFill>
                <a:blip r:embed="rId8"/>
                <a:stretch>
                  <a:fillRect l="-1389" r="-2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95_1#e4ab26d94?vop=1&amp;pid=ac5517aa7&amp;color=0,0,0&amp;vtp=1&amp;bt=1&amp;bbb=1&amp;hb=1"/>
              <p:cNvSpPr/>
              <p:nvPr/>
            </p:nvSpPr>
            <p:spPr>
              <a:xfrm>
                <a:off x="832104" y="1080000"/>
                <a:ext cx="10533888" cy="83908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之间插入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个数，使得包括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在内的这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个数成等差数列，其公差为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95_1#e4ab26d94?vop=1&amp;pid=ac5517a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39089"/>
              </a:xfrm>
              <a:prstGeom prst="rect">
                <a:avLst/>
              </a:prstGeom>
              <a:blipFill>
                <a:blip r:embed="rId3"/>
                <a:stretch>
                  <a:fillRect l="-1389" r="-868" b="-57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96_1#e4ab26d94?vop=1&amp;pid=ac5517aa7&amp;color=0,0,0&amp;vtp=1&amp;bbb=1"/>
              <p:cNvSpPr/>
              <p:nvPr/>
            </p:nvSpPr>
            <p:spPr>
              <a:xfrm>
                <a:off x="832104" y="1931662"/>
                <a:ext cx="10533888" cy="3446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−3−(3×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96_1#e4ab26d94?vop=1&amp;pid=ac5517a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31662"/>
                <a:ext cx="10533888" cy="3446844"/>
              </a:xfrm>
              <a:prstGeom prst="rect">
                <a:avLst/>
              </a:prstGeom>
              <a:blipFill>
                <a:blip r:embed="rId4"/>
                <a:stretch>
                  <a:fillRect l="-1389" t="-177" b="-2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8040594c5?vop=1&amp;pid=da0b59377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_1#8040594c5?vop=1&amp;pid=da0b593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8040594c5.bracket?vop=1&amp;pid=da0b59377&amp;color=0,0,0&amp;vpa=1&amp;vtp=1"/>
          <p:cNvSpPr/>
          <p:nvPr/>
        </p:nvSpPr>
        <p:spPr>
          <a:xfrm>
            <a:off x="901176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8040594c5.choices?vop=1&amp;pid=da0b59377&amp;color=0,0,0&amp;vtp=1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7597" algn="l"/>
                    <a:tab pos="5209794" algn="l"/>
                    <a:tab pos="7967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_2#8040594c5.choices?vop=1&amp;pid=da0b593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8040594c5?vop=1&amp;pid=da0b59377&amp;color=0,0,0&amp;vtp=1&amp;bbb=1"/>
              <p:cNvSpPr/>
              <p:nvPr/>
            </p:nvSpPr>
            <p:spPr>
              <a:xfrm>
                <a:off x="832104" y="2278380"/>
                <a:ext cx="1053388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为等比数列且通项公式为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3_1#8040594c5?vop=1&amp;pid=da0b593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914400"/>
              </a:xfrm>
              <a:prstGeom prst="rect">
                <a:avLst/>
              </a:prstGeom>
              <a:blipFill>
                <a:blip r:embed="rId5"/>
                <a:stretch>
                  <a:fillRect l="-1389" b="-4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46edc49b5?vop=1&amp;pid=da0b59377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都是等比数列，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则下列选项中一定是等比数列的有(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_1#46edc49b5?vop=1&amp;pid=da0b593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46edc49b5.bracket?vop=1&amp;pid=da0b59377&amp;color=0,0,0&amp;vpa=2&amp;vtp=1&amp;bbb=1"/>
          <p:cNvSpPr/>
          <p:nvPr/>
        </p:nvSpPr>
        <p:spPr>
          <a:xfrm>
            <a:off x="8868759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46edc49b5.choices?vop=1&amp;pid=da0b59377&amp;color=0,0,0&amp;vtp=1&amp;bbb=1"/>
              <p:cNvSpPr/>
              <p:nvPr/>
            </p:nvSpPr>
            <p:spPr>
              <a:xfrm>
                <a:off x="832104" y="187579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903347" algn="l"/>
                    <a:tab pos="5781294" algn="l"/>
                    <a:tab pos="83925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_2#46edc49b5.choices?vop=1&amp;pid=da0b593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482600"/>
              </a:xfrm>
              <a:prstGeom prst="rect">
                <a:avLst/>
              </a:prstGeom>
              <a:blipFill>
                <a:blip r:embed="rId4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6_1#46edc49b5?vop=1&amp;pid=da0b59377&amp;color=0,0,0&amp;vtp=1&amp;bbb=1"/>
          <p:cNvSpPr/>
          <p:nvPr/>
        </p:nvSpPr>
        <p:spPr>
          <a:xfrm>
            <a:off x="832104" y="236537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中的定义法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判断数列是否为等比数列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注意等比数列中的项不能有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7_1#46edc49b5?vop=1&amp;pid=da0b59377&amp;color=0,0,0&amp;vtp=1&amp;bbb=1"/>
              <p:cNvSpPr/>
              <p:nvPr/>
            </p:nvSpPr>
            <p:spPr>
              <a:xfrm>
                <a:off x="832104" y="2729865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中的项可能为0，故A，B错误；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是等比数列，故C正确；</a:t>
                </a:r>
                <a:endParaRPr lang="en-US" altLang="zh-CN" sz="1800" dirty="0"/>
              </a:p>
              <a:p>
                <a:pPr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7_1#46edc49b5?vop=1&amp;pid=da0b593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9865"/>
                <a:ext cx="10533888" cy="2095500"/>
              </a:xfrm>
              <a:prstGeom prst="rect">
                <a:avLst/>
              </a:prstGeom>
              <a:blipFill>
                <a:blip r:embed="rId5"/>
                <a:stretch>
                  <a:fillRect l="-1389" b="-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_1#6ac6e5d7f?vop=1&amp;pid=da0b59377&amp;color=0,0,0&amp;vtp=1&amp;bt=1&amp;bbb=1&amp;hb=1"/>
              <p:cNvSpPr/>
              <p:nvPr/>
            </p:nvSpPr>
            <p:spPr>
              <a:xfrm>
                <a:off x="832104" y="1508760"/>
                <a:ext cx="10533888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为等比数列”是“数列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8_1#6ac6e5d7f?vop=1&amp;pid=da0b5937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95655"/>
              </a:xfrm>
              <a:prstGeom prst="rect">
                <a:avLst/>
              </a:prstGeom>
              <a:blipFill>
                <a:blip r:embed="rId3"/>
                <a:stretch>
                  <a:fillRect l="-1389" t="-769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_1#6ac6e5d7f.bracket?vop=1&amp;pid=da0b59377&amp;color=0,0,0&amp;vpa=3&amp;vtp=1"/>
          <p:cNvSpPr/>
          <p:nvPr/>
        </p:nvSpPr>
        <p:spPr>
          <a:xfrm>
            <a:off x="2143665" y="19399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8_2#6ac6e5d7f.choices?vop=1&amp;pid=da0b59377&amp;color=0,0,0&amp;vtp=1&amp;bbb=1"/>
          <p:cNvSpPr/>
          <p:nvPr/>
        </p:nvSpPr>
        <p:spPr>
          <a:xfrm>
            <a:off x="832104" y="2306636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10_1#6ac6e5d7f?vop=1&amp;pid=da0b59377&amp;color=0,0,0&amp;vtp=1&amp;bbb=1"/>
              <p:cNvSpPr/>
              <p:nvPr/>
            </p:nvSpPr>
            <p:spPr>
              <a:xfrm>
                <a:off x="832104" y="3135311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可由通法攻略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中的通项公式法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快速判断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是否为等比数列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EX.10_1#6ac6e5d7f?vop=1&amp;pid=da0b593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35311"/>
                <a:ext cx="10533888" cy="863600"/>
              </a:xfrm>
              <a:prstGeom prst="rect">
                <a:avLst/>
              </a:prstGeom>
              <a:blipFill>
                <a:blip r:embed="rId4"/>
                <a:stretch>
                  <a:fillRect l="-1389" b="-5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1_1#6ac6e5d7f?vop=1&amp;pid=da0b59377&amp;color=0,0,0&amp;vtp=1&amp;bt=1&amp;bbb=1"/>
              <p:cNvSpPr/>
              <p:nvPr/>
            </p:nvSpPr>
            <p:spPr>
              <a:xfrm>
                <a:off x="832104" y="1508760"/>
                <a:ext cx="10533888" cy="232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(−2)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为等比数列”推不出“数列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为等比数列，所以“数列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”能推出“数列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为等比数列”.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为等比数列”是“数列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”的必要不充分条件.故选B.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11_1#6ac6e5d7f?vop=1&amp;pid=da0b593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324100"/>
              </a:xfrm>
              <a:prstGeom prst="rect">
                <a:avLst/>
              </a:prstGeom>
              <a:blipFill>
                <a:blip r:embed="rId3"/>
                <a:stretch>
                  <a:fillRect l="-1389" b="-2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EX.12_1#6ac6e5d7f?vop=1&amp;pid=da0b59377&amp;color=0,0,0&amp;vtp=1&amp;bbb=1&amp;hb=1"/>
              <p:cNvSpPr/>
              <p:nvPr/>
            </p:nvSpPr>
            <p:spPr>
              <a:xfrm>
                <a:off x="832104" y="3822700"/>
                <a:ext cx="10533888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变形并求出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再由通法攻略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中的等比中项法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EX.12_1#6ac6e5d7f?vop=1&amp;pid=da0b593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22700"/>
                <a:ext cx="10533888" cy="821055"/>
              </a:xfrm>
              <a:prstGeom prst="rect">
                <a:avLst/>
              </a:prstGeom>
              <a:blipFill>
                <a:blip r:embed="rId4"/>
                <a:stretch>
                  <a:fillRect l="-1389" r="-463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3_1#194ae0e9a?vop=1&amp;pid=da0b59377&amp;color=0,0,0&amp;vtp=1&amp;bt=1&amp;bbb=1"/>
              <p:cNvSpPr/>
              <p:nvPr/>
            </p:nvSpPr>
            <p:spPr>
              <a:xfrm>
                <a:off x="832104" y="1508760"/>
                <a:ext cx="10533888" cy="3616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，证明：数列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是等比数列.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2" name="QO_6_BD.13_1#194ae0e9a?vop=1&amp;pid=da0b5937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1633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4_1#194ae0e9a?vop=1&amp;pid=da0b59377&amp;color=0,0,0&amp;vtp=1&amp;bbb=1"/>
              <p:cNvSpPr/>
              <p:nvPr/>
            </p:nvSpPr>
            <p:spPr>
              <a:xfrm>
                <a:off x="832104" y="1882839"/>
                <a:ext cx="10533888" cy="1662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是以3为首项，2为公比的等比数列.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14_1#194ae0e9a?vop=1&amp;pid=da0b593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82839"/>
                <a:ext cx="10533888" cy="1662430"/>
              </a:xfrm>
              <a:prstGeom prst="rect">
                <a:avLst/>
              </a:prstGeom>
              <a:blipFill>
                <a:blip r:embed="rId4"/>
                <a:stretch>
                  <a:fillRect l="-1389" b="-8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5_1#e674bb693?vop=1&amp;pid=9c595ee7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5_1#e674bb693?vop=1&amp;pid=9c595ee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_1#e674bb693.bracket?vop=1&amp;pid=9c595ee78&amp;color=0,0,0&amp;vpa=4&amp;vtp=1"/>
          <p:cNvSpPr/>
          <p:nvPr/>
        </p:nvSpPr>
        <p:spPr>
          <a:xfrm>
            <a:off x="6828186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5_2#e674bb693.choices?vop=1&amp;pid=9c595ee78&amp;color=0,0,0&amp;vtp=1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79522" algn="l"/>
                    <a:tab pos="5533644" algn="l"/>
                    <a:tab pos="8135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32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5_2#e674bb693.choices?vop=1&amp;pid=9c595ee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7_1#e674bb693?vop=1&amp;pid=9c595ee78&amp;color=0,0,0&amp;vtp=1&amp;bbb=1&amp;hb=1"/>
              <p:cNvSpPr/>
              <p:nvPr/>
            </p:nvSpPr>
            <p:spPr>
              <a:xfrm>
                <a:off x="832104" y="229108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7_1#e674bb693?vop=1&amp;pid=9c595ee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1257300"/>
              </a:xfrm>
              <a:prstGeom prst="rect">
                <a:avLst/>
              </a:prstGeom>
              <a:blipFill>
                <a:blip r:embed="rId5"/>
                <a:stretch>
                  <a:fillRect l="-1389" r="-1852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4124</Words>
  <Application>Microsoft Office PowerPoint</Application>
  <PresentationFormat>宽屏</PresentationFormat>
  <Paragraphs>284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2025-10-22T07:36:06Z</dcterms:created>
  <dcterms:modified xsi:type="dcterms:W3CDTF">2025-10-22T07:42:17Z</dcterms:modified>
  <cp:category/>
  <cp:contentStatus/>
</cp:coreProperties>
</file>